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embeddedFontLst>
    <p:embeddedFont>
      <p:font typeface="Roboto Slab"/>
      <p:regular r:id="rId18"/>
      <p:bold r:id="rId19"/>
    </p:embeddedFont>
    <p:embeddedFont>
      <p:font typeface="Roboto"/>
      <p:regular r:id="rId20"/>
      <p:bold r:id="rId21"/>
      <p:italic r:id="rId22"/>
      <p:boldItalic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regular.fntdata"/><Relationship Id="rId11" Type="http://schemas.openxmlformats.org/officeDocument/2006/relationships/slide" Target="slides/slide6.xml"/><Relationship Id="rId22" Type="http://schemas.openxmlformats.org/officeDocument/2006/relationships/font" Target="fonts/Roboto-italic.fntdata"/><Relationship Id="rId10" Type="http://schemas.openxmlformats.org/officeDocument/2006/relationships/slide" Target="slides/slide5.xml"/><Relationship Id="rId21" Type="http://schemas.openxmlformats.org/officeDocument/2006/relationships/font" Target="fonts/Roboto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23" Type="http://schemas.openxmlformats.org/officeDocument/2006/relationships/font" Target="fonts/Roboto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RobotoSlab-bold.fntdata"/><Relationship Id="rId6" Type="http://schemas.openxmlformats.org/officeDocument/2006/relationships/slide" Target="slides/slide1.xml"/><Relationship Id="rId18" Type="http://schemas.openxmlformats.org/officeDocument/2006/relationships/font" Target="fonts/RobotoSlab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beb4d6c28e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1beb4d6c28e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beb4d6c28e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1beb4d6c28e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1beec0d0c1f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1beec0d0c1f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beec0d0c1f_1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beec0d0c1f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1beb4d6c28e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1beb4d6c28e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180efff495d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180efff495d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80efff495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180efff495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beb4d6c28e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1beb4d6c28e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beb4d6c28e_1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1beb4d6c28e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1beb4d6c28e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1beb4d6c28e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beb4d6c28e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1beb4d6c28e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000000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1524800" y="672606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rgbClr val="12C8E0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1" name="Google Shape;11;p2"/>
          <p:cNvSpPr/>
          <p:nvPr/>
        </p:nvSpPr>
        <p:spPr>
          <a:xfrm rot="10800000">
            <a:off x="6537563" y="33429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rgbClr val="12C8E0"/>
            </a:solidFill>
            <a:prstDash val="solid"/>
            <a:miter lim="8000"/>
            <a:headEnd len="sm" w="sm" type="none"/>
            <a:tailEnd len="sm" w="sm" type="none"/>
          </a:ln>
        </p:spPr>
      </p:sp>
      <p:cxnSp>
        <p:nvCxnSpPr>
          <p:cNvPr id="12" name="Google Shape;12;p2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cap="flat" cmpd="sng" w="38100">
            <a:solidFill>
              <a:srgbClr val="12C8E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C8E0"/>
              </a:buClr>
              <a:buSzPts val="2400"/>
              <a:buFont typeface="Roboto Slab"/>
              <a:buNone/>
              <a:defRPr sz="2400">
                <a:solidFill>
                  <a:srgbClr val="12C8E0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 txBox="1"/>
          <p:nvPr>
            <p:ph idx="1" type="body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1pPr>
          </a:lstStyle>
          <a:p/>
        </p:txBody>
      </p:sp>
      <p:sp>
        <p:nvSpPr>
          <p:cNvPr id="54" name="Google Shape;54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2"/>
          <p:cNvSpPr/>
          <p:nvPr/>
        </p:nvSpPr>
        <p:spPr>
          <a:xfrm>
            <a:off x="150" y="5076825"/>
            <a:ext cx="9143700" cy="66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2"/>
          <p:cNvSpPr txBox="1"/>
          <p:nvPr>
            <p:ph hasCustomPrompt="1" type="title"/>
          </p:nvPr>
        </p:nvSpPr>
        <p:spPr>
          <a:xfrm>
            <a:off x="387900" y="1152450"/>
            <a:ext cx="83682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2"/>
          <p:cNvSpPr txBox="1"/>
          <p:nvPr>
            <p:ph idx="1" type="body"/>
          </p:nvPr>
        </p:nvSpPr>
        <p:spPr>
          <a:xfrm>
            <a:off x="387900" y="2919450"/>
            <a:ext cx="83682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9" name="Google Shape;5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e de titre 1">
  <p:cSld name="TITLE_1">
    <p:bg>
      <p:bgPr>
        <a:solidFill>
          <a:srgbClr val="000000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/>
          <p:nvPr/>
        </p:nvSpPr>
        <p:spPr>
          <a:xfrm>
            <a:off x="1524800" y="672606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rgbClr val="12C8E0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8" name="Google Shape;18;p3"/>
          <p:cNvSpPr/>
          <p:nvPr/>
        </p:nvSpPr>
        <p:spPr>
          <a:xfrm rot="10800000">
            <a:off x="6537563" y="33429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rgbClr val="12C8E0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rgbClr val="000000"/>
        </a:solid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Google Shape;24;p5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" name="Google Shape;25;p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Google Shape;29;p6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" name="Google Shape;30;p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" type="body"/>
          </p:nvPr>
        </p:nvSpPr>
        <p:spPr>
          <a:xfrm>
            <a:off x="3879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6"/>
          <p:cNvSpPr txBox="1"/>
          <p:nvPr>
            <p:ph idx="2" type="body"/>
          </p:nvPr>
        </p:nvSpPr>
        <p:spPr>
          <a:xfrm>
            <a:off x="47562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7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6" name="Google Shape;36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" name="Google Shape;38;p8"/>
          <p:cNvCxnSpPr/>
          <p:nvPr/>
        </p:nvCxnSpPr>
        <p:spPr>
          <a:xfrm>
            <a:off x="489218" y="1412277"/>
            <a:ext cx="3315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" name="Google Shape;39;p8"/>
          <p:cNvSpPr txBox="1"/>
          <p:nvPr>
            <p:ph type="title"/>
          </p:nvPr>
        </p:nvSpPr>
        <p:spPr>
          <a:xfrm>
            <a:off x="3879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8"/>
          <p:cNvSpPr txBox="1"/>
          <p:nvPr>
            <p:ph idx="1" type="body"/>
          </p:nvPr>
        </p:nvSpPr>
        <p:spPr>
          <a:xfrm>
            <a:off x="387900" y="1594025"/>
            <a:ext cx="2808000" cy="268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7" name="Google Shape;47;p10"/>
          <p:cNvCxnSpPr/>
          <p:nvPr/>
        </p:nvCxnSpPr>
        <p:spPr>
          <a:xfrm>
            <a:off x="5029675" y="4495503"/>
            <a:ext cx="540900" cy="0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8" name="Google Shape;48;p10"/>
          <p:cNvSpPr txBox="1"/>
          <p:nvPr>
            <p:ph type="title"/>
          </p:nvPr>
        </p:nvSpPr>
        <p:spPr>
          <a:xfrm>
            <a:off x="265500" y="1209075"/>
            <a:ext cx="4045200" cy="15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49" name="Google Shape;49;p10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50" name="Google Shape;50;p10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1" name="Google Shape;51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rina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/>
          <p:nvPr>
            <p:ph type="ctrTitle"/>
          </p:nvPr>
        </p:nvSpPr>
        <p:spPr>
          <a:xfrm>
            <a:off x="1680300" y="1393775"/>
            <a:ext cx="5783400" cy="70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4800"/>
              <a:t>Makevideo</a:t>
            </a:r>
            <a:endParaRPr sz="4800"/>
          </a:p>
        </p:txBody>
      </p:sp>
      <p:sp>
        <p:nvSpPr>
          <p:cNvPr id="67" name="Google Shape;67;p14"/>
          <p:cNvSpPr txBox="1"/>
          <p:nvPr>
            <p:ph idx="1" type="subTitle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/>
              <a:t>Présentation</a:t>
            </a:r>
            <a:endParaRPr sz="30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9" y="-8"/>
            <a:ext cx="9144067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093701" cy="5115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5"/>
          <p:cNvSpPr txBox="1"/>
          <p:nvPr>
            <p:ph idx="4294967295" type="title"/>
          </p:nvPr>
        </p:nvSpPr>
        <p:spPr>
          <a:xfrm>
            <a:off x="1608750" y="1024800"/>
            <a:ext cx="5926500" cy="309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fr" sz="3633">
                <a:solidFill>
                  <a:srgbClr val="12C8E0"/>
                </a:solidFill>
              </a:rPr>
              <a:t>Nos choix :</a:t>
            </a:r>
            <a:r>
              <a:rPr lang="fr" sz="3633"/>
              <a:t> </a:t>
            </a:r>
            <a:endParaRPr sz="3633"/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ct val="86956"/>
              <a:buChar char="●"/>
            </a:pPr>
            <a:r>
              <a:rPr lang="fr" sz="2300"/>
              <a:t>Design simple et épuré.</a:t>
            </a:r>
            <a:endParaRPr sz="23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86956"/>
              <a:buChar char="●"/>
            </a:pPr>
            <a:r>
              <a:rPr lang="fr" sz="2300"/>
              <a:t>Plusieurs pages, pour faciliter et rendre plus agréable l’expérience utilisateur.</a:t>
            </a:r>
            <a:endParaRPr sz="2300"/>
          </a:p>
          <a:p>
            <a:pPr indent="-36004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fr" sz="2300"/>
              <a:t>Multiples liens pour renvoyer sur les galeries photos et vidéos, afin de mettre en avant les réalisations. </a:t>
            </a:r>
            <a:endParaRPr sz="23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/>
          <p:nvPr/>
        </p:nvSpPr>
        <p:spPr>
          <a:xfrm>
            <a:off x="1758000" y="859800"/>
            <a:ext cx="5673300" cy="31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500">
                <a:solidFill>
                  <a:srgbClr val="12C8E0"/>
                </a:solidFill>
                <a:latin typeface="Roboto"/>
                <a:ea typeface="Roboto"/>
                <a:cs typeface="Roboto"/>
                <a:sym typeface="Roboto"/>
              </a:rPr>
              <a:t>L’équipe :</a:t>
            </a:r>
            <a:endParaRPr sz="3500">
              <a:solidFill>
                <a:srgbClr val="12C8E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>
              <a:solidFill>
                <a:srgbClr val="12C8E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2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Eva : Cheffe de projet</a:t>
            </a:r>
            <a:endParaRPr sz="2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2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Lancelot : Main développeur </a:t>
            </a:r>
            <a:endParaRPr sz="2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2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Jérémy : Développeur</a:t>
            </a:r>
            <a:endParaRPr sz="2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>
              <a:solidFill>
                <a:srgbClr val="12C8E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/>
        </p:nvSpPr>
        <p:spPr>
          <a:xfrm>
            <a:off x="2035575" y="919750"/>
            <a:ext cx="49455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3800">
                <a:solidFill>
                  <a:srgbClr val="12C8E0"/>
                </a:solidFill>
                <a:latin typeface="Roboto"/>
                <a:ea typeface="Roboto"/>
                <a:cs typeface="Roboto"/>
                <a:sym typeface="Roboto"/>
              </a:rPr>
              <a:t>Objectifs</a:t>
            </a:r>
            <a:endParaRPr sz="3800">
              <a:solidFill>
                <a:srgbClr val="12C8E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" name="Google Shape;78;p16"/>
          <p:cNvSpPr txBox="1"/>
          <p:nvPr/>
        </p:nvSpPr>
        <p:spPr>
          <a:xfrm>
            <a:off x="2285050" y="2122500"/>
            <a:ext cx="4945500" cy="12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9250" lvl="0" marL="457200" rtl="0" algn="just"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Calibri"/>
              <a:buChar char="●"/>
            </a:pPr>
            <a:r>
              <a:rPr lang="fr" sz="1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Gagner en visibilité et en notoriété</a:t>
            </a:r>
            <a:endParaRPr sz="19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9250" lvl="0" marL="457200" rtl="0" algn="just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Calibri"/>
              <a:buChar char="●"/>
            </a:pPr>
            <a:r>
              <a:rPr lang="fr" sz="1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Conquérir des parts de marché</a:t>
            </a:r>
            <a:endParaRPr sz="19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9250" lvl="0" marL="457200" rtl="0" algn="just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Calibri"/>
              <a:buChar char="●"/>
            </a:pPr>
            <a:r>
              <a:rPr lang="fr" sz="1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Vendre des services </a:t>
            </a:r>
            <a:endParaRPr sz="19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/>
          <p:nvPr>
            <p:ph type="title"/>
          </p:nvPr>
        </p:nvSpPr>
        <p:spPr>
          <a:xfrm>
            <a:off x="360475" y="74025"/>
            <a:ext cx="8222100" cy="90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12C8E0"/>
                </a:solidFill>
              </a:rPr>
              <a:t>La demande du client</a:t>
            </a:r>
            <a:endParaRPr>
              <a:solidFill>
                <a:srgbClr val="12C8E0"/>
              </a:solidFill>
            </a:endParaRPr>
          </a:p>
        </p:txBody>
      </p:sp>
      <p:pic>
        <p:nvPicPr>
          <p:cNvPr id="84" name="Google Shape;8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2075" y="1098550"/>
            <a:ext cx="2649926" cy="385717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7"/>
          <p:cNvPicPr preferRelativeResize="0"/>
          <p:nvPr/>
        </p:nvPicPr>
        <p:blipFill rotWithShape="1">
          <a:blip r:embed="rId4">
            <a:alphaModFix/>
          </a:blip>
          <a:srcRect b="42555" l="0" r="0" t="0"/>
          <a:stretch/>
        </p:blipFill>
        <p:spPr>
          <a:xfrm>
            <a:off x="4942150" y="1098550"/>
            <a:ext cx="2616875" cy="38571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/>
          <p:nvPr>
            <p:ph type="title"/>
          </p:nvPr>
        </p:nvSpPr>
        <p:spPr>
          <a:xfrm>
            <a:off x="424150" y="130625"/>
            <a:ext cx="8222100" cy="90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12C8E0"/>
                </a:solidFill>
              </a:rPr>
              <a:t>Planning </a:t>
            </a:r>
            <a:endParaRPr>
              <a:solidFill>
                <a:srgbClr val="12C8E0"/>
              </a:solidFill>
            </a:endParaRPr>
          </a:p>
        </p:txBody>
      </p:sp>
      <p:pic>
        <p:nvPicPr>
          <p:cNvPr id="91" name="Google Shape;91;p18"/>
          <p:cNvPicPr preferRelativeResize="0"/>
          <p:nvPr/>
        </p:nvPicPr>
        <p:blipFill rotWithShape="1">
          <a:blip r:embed="rId3">
            <a:alphaModFix/>
          </a:blip>
          <a:srcRect b="2924" l="0" r="0" t="8462"/>
          <a:stretch/>
        </p:blipFill>
        <p:spPr>
          <a:xfrm>
            <a:off x="4662300" y="1918075"/>
            <a:ext cx="4481701" cy="2306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8"/>
          <p:cNvPicPr preferRelativeResize="0"/>
          <p:nvPr/>
        </p:nvPicPr>
        <p:blipFill rotWithShape="1">
          <a:blip r:embed="rId4">
            <a:alphaModFix/>
          </a:blip>
          <a:srcRect b="0" l="0" r="0" t="8458"/>
          <a:stretch/>
        </p:blipFill>
        <p:spPr>
          <a:xfrm>
            <a:off x="90300" y="1918075"/>
            <a:ext cx="4481699" cy="2306424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8"/>
          <p:cNvSpPr txBox="1"/>
          <p:nvPr/>
        </p:nvSpPr>
        <p:spPr>
          <a:xfrm>
            <a:off x="105300" y="1365475"/>
            <a:ext cx="4451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Prévisionnel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4" name="Google Shape;94;p18"/>
          <p:cNvSpPr txBox="1"/>
          <p:nvPr/>
        </p:nvSpPr>
        <p:spPr>
          <a:xfrm>
            <a:off x="4692300" y="1365475"/>
            <a:ext cx="4451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Réel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9"/>
          <p:cNvSpPr txBox="1"/>
          <p:nvPr>
            <p:ph idx="4294967295" type="ctrTitle"/>
          </p:nvPr>
        </p:nvSpPr>
        <p:spPr>
          <a:xfrm>
            <a:off x="1680300" y="792400"/>
            <a:ext cx="5783400" cy="70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Charte Graphique</a:t>
            </a:r>
            <a:endParaRPr/>
          </a:p>
        </p:txBody>
      </p:sp>
      <p:pic>
        <p:nvPicPr>
          <p:cNvPr id="100" name="Google Shape;100;p19"/>
          <p:cNvPicPr preferRelativeResize="0"/>
          <p:nvPr/>
        </p:nvPicPr>
        <p:blipFill rotWithShape="1">
          <a:blip r:embed="rId3">
            <a:alphaModFix/>
          </a:blip>
          <a:srcRect b="24060" l="11901" r="8277" t="19579"/>
          <a:stretch/>
        </p:blipFill>
        <p:spPr>
          <a:xfrm>
            <a:off x="1973925" y="1938550"/>
            <a:ext cx="2334725" cy="164845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9"/>
          <p:cNvSpPr txBox="1"/>
          <p:nvPr/>
        </p:nvSpPr>
        <p:spPr>
          <a:xfrm>
            <a:off x="5419425" y="2094200"/>
            <a:ext cx="13656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R:18 V :199 B:224</a:t>
            </a:r>
            <a:endParaRPr sz="12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2" name="Google Shape;102;p19"/>
          <p:cNvSpPr txBox="1"/>
          <p:nvPr/>
        </p:nvSpPr>
        <p:spPr>
          <a:xfrm>
            <a:off x="5419425" y="2571750"/>
            <a:ext cx="12876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R:0 V :0 B:0</a:t>
            </a:r>
            <a:endParaRPr sz="12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3" name="Google Shape;103;p19"/>
          <p:cNvSpPr txBox="1"/>
          <p:nvPr/>
        </p:nvSpPr>
        <p:spPr>
          <a:xfrm>
            <a:off x="5419425" y="3049300"/>
            <a:ext cx="16626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R:255 V :255 B:255</a:t>
            </a:r>
            <a:endParaRPr sz="12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" name="Google Shape;104;p19"/>
          <p:cNvSpPr/>
          <p:nvPr/>
        </p:nvSpPr>
        <p:spPr>
          <a:xfrm>
            <a:off x="4676550" y="2094200"/>
            <a:ext cx="453000" cy="304200"/>
          </a:xfrm>
          <a:prstGeom prst="rect">
            <a:avLst/>
          </a:prstGeom>
          <a:solidFill>
            <a:srgbClr val="12C8E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9"/>
          <p:cNvSpPr/>
          <p:nvPr/>
        </p:nvSpPr>
        <p:spPr>
          <a:xfrm>
            <a:off x="4676550" y="2571750"/>
            <a:ext cx="453000" cy="3042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9"/>
          <p:cNvSpPr/>
          <p:nvPr/>
        </p:nvSpPr>
        <p:spPr>
          <a:xfrm>
            <a:off x="4676550" y="3049300"/>
            <a:ext cx="453000" cy="304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0"/>
          <p:cNvSpPr txBox="1"/>
          <p:nvPr/>
        </p:nvSpPr>
        <p:spPr>
          <a:xfrm>
            <a:off x="1646550" y="987000"/>
            <a:ext cx="5850900" cy="31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fr" sz="3033">
                <a:solidFill>
                  <a:srgbClr val="12C8E0"/>
                </a:solidFill>
                <a:latin typeface="Roboto Slab"/>
                <a:ea typeface="Roboto Slab"/>
                <a:cs typeface="Roboto Slab"/>
                <a:sym typeface="Roboto Slab"/>
              </a:rPr>
              <a:t>Nos choix de couleurs:</a:t>
            </a:r>
            <a:r>
              <a:rPr lang="fr" sz="3033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 </a:t>
            </a:r>
            <a:endParaRPr sz="17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-3746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Roboto Slab"/>
              <a:buChar char="●"/>
            </a:pPr>
            <a:r>
              <a:rPr lang="fr" sz="23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Background noir :  pour représenter l’élégance, le luxe, et la sophistication.</a:t>
            </a:r>
            <a:endParaRPr sz="23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Roboto Slab"/>
              <a:buChar char="●"/>
            </a:pPr>
            <a:r>
              <a:rPr lang="fr" sz="23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La couleur secondaire, le bleu : pour la connaissance, la confiance, la réussite et le professionnalisme.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1"/>
          <p:cNvSpPr txBox="1"/>
          <p:nvPr/>
        </p:nvSpPr>
        <p:spPr>
          <a:xfrm>
            <a:off x="1966825" y="1867775"/>
            <a:ext cx="50658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4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Maquettes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3650" y="0"/>
            <a:ext cx="4570880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arina">
  <a:themeElements>
    <a:clrScheme name="Marina">
      <a:dk1>
        <a:srgbClr val="FFFFFF"/>
      </a:dk1>
      <a:lt1>
        <a:srgbClr val="00517C"/>
      </a:lt1>
      <a:dk2>
        <a:srgbClr val="004065"/>
      </a:dk2>
      <a:lt2>
        <a:srgbClr val="CFD8DC"/>
      </a:lt2>
      <a:accent1>
        <a:srgbClr val="0277BD"/>
      </a:accent1>
      <a:accent2>
        <a:srgbClr val="558B2F"/>
      </a:accent2>
      <a:accent3>
        <a:srgbClr val="009688"/>
      </a:accent3>
      <a:accent4>
        <a:srgbClr val="039BE5"/>
      </a:accent4>
      <a:accent5>
        <a:srgbClr val="8BC34A"/>
      </a:accent5>
      <a:accent6>
        <a:srgbClr val="FFEB38"/>
      </a:accent6>
      <a:hlink>
        <a:srgbClr val="8BC34A"/>
      </a:hlink>
      <a:folHlink>
        <a:srgbClr val="8BC3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